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5"/>
  </p:notesMasterIdLst>
  <p:sldIdLst>
    <p:sldId id="309" r:id="rId2"/>
    <p:sldId id="274" r:id="rId3"/>
    <p:sldId id="319" r:id="rId4"/>
    <p:sldId id="395" r:id="rId5"/>
    <p:sldId id="393" r:id="rId6"/>
    <p:sldId id="392" r:id="rId7"/>
    <p:sldId id="399" r:id="rId8"/>
    <p:sldId id="406" r:id="rId9"/>
    <p:sldId id="396" r:id="rId10"/>
    <p:sldId id="397" r:id="rId11"/>
    <p:sldId id="398" r:id="rId12"/>
    <p:sldId id="401" r:id="rId13"/>
    <p:sldId id="403" r:id="rId14"/>
    <p:sldId id="405" r:id="rId15"/>
    <p:sldId id="343" r:id="rId16"/>
    <p:sldId id="354" r:id="rId17"/>
    <p:sldId id="344" r:id="rId18"/>
    <p:sldId id="345" r:id="rId19"/>
    <p:sldId id="389" r:id="rId20"/>
    <p:sldId id="390" r:id="rId21"/>
    <p:sldId id="391" r:id="rId22"/>
    <p:sldId id="287" r:id="rId23"/>
    <p:sldId id="35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E7156-C4B2-47D4-B61B-C91262AF8858}">
          <p14:sldIdLst>
            <p14:sldId id="309"/>
            <p14:sldId id="274"/>
            <p14:sldId id="319"/>
            <p14:sldId id="395"/>
            <p14:sldId id="393"/>
            <p14:sldId id="392"/>
            <p14:sldId id="399"/>
            <p14:sldId id="406"/>
            <p14:sldId id="396"/>
            <p14:sldId id="397"/>
            <p14:sldId id="398"/>
            <p14:sldId id="401"/>
            <p14:sldId id="403"/>
            <p14:sldId id="405"/>
            <p14:sldId id="343"/>
            <p14:sldId id="354"/>
            <p14:sldId id="344"/>
            <p14:sldId id="345"/>
            <p14:sldId id="389"/>
            <p14:sldId id="390"/>
            <p14:sldId id="391"/>
            <p14:sldId id="287"/>
          </p14:sldIdLst>
        </p14:section>
        <p14:section name="Раздел без заголовка" id="{87B6E8EE-5FA5-4587-8B40-5F1DEC621D91}">
          <p14:sldIdLst>
            <p14:sldId id="3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7" autoAdjust="0"/>
  </p:normalViewPr>
  <p:slideViewPr>
    <p:cSldViewPr snapToGrid="0">
      <p:cViewPr varScale="1">
        <p:scale>
          <a:sx n="92" d="100"/>
          <a:sy n="92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Математика_4</a:t>
            </a:r>
            <a:r>
              <a:rPr lang="ru-RU" baseline="0"/>
              <a:t> класс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Лист2!$A$2:$A$15</c:f>
              <c:strCache>
                <c:ptCount val="14"/>
                <c:pt idx="0">
                  <c:v>1. Выполнять арифметические действия</c:v>
                </c:pt>
                <c:pt idx="1">
                  <c:v>2. Вычислять значение числового выражения, содержащего 2–4 арифметических действия; </c:v>
                </c:pt>
                <c:pt idx="2">
                  <c:v>3. Решать практические задачи, связанные с повседневной жизнью</c:v>
                </c:pt>
                <c:pt idx="3">
                  <c:v>4. Использовать при решении задач различные единицы измерения</c:v>
                </c:pt>
                <c:pt idx="4">
                  <c:v>5.1. Находить периметр и площадь фигур</c:v>
                </c:pt>
                <c:pt idx="5">
                  <c:v>5.2. Выполнять разбиение простейшей составной фигуры </c:v>
                </c:pt>
                <c:pt idx="6">
                  <c:v>6.1. Извлекать и использовать для выполнения заданий и решения задач информацию из диаграмм </c:v>
                </c:pt>
                <c:pt idx="7">
                  <c:v>6.2. Извлекать и использовать для выполнения заданий и решения задач информацию </c:v>
                </c:pt>
                <c:pt idx="8">
                  <c:v>7. Выполнять арифметические действия: </c:v>
                </c:pt>
                <c:pt idx="9">
                  <c:v>8. Использовать при решении задач единицы  измерения</c:v>
                </c:pt>
                <c:pt idx="10">
                  <c:v>9.1. Формулировать утверждение (вывод), строить логические рассуждения (двух-трехшаговые)</c:v>
                </c:pt>
                <c:pt idx="11">
                  <c:v>9.2. Строить логические рассуждения (двух-трехшаговые)</c:v>
                </c:pt>
                <c:pt idx="12">
                  <c:v>10. Различать изображения простейших пространственных фигур</c:v>
                </c:pt>
                <c:pt idx="13">
                  <c:v>11. Решать текстовые задачи в 1–3 действия  </c:v>
                </c:pt>
              </c:strCache>
            </c:strRef>
          </c:cat>
          <c:val>
            <c:numRef>
              <c:f>Лист2!$B$2:$B$15</c:f>
              <c:numCache>
                <c:formatCode>General</c:formatCode>
                <c:ptCount val="14"/>
                <c:pt idx="0">
                  <c:v>92.41</c:v>
                </c:pt>
                <c:pt idx="1">
                  <c:v>83.38</c:v>
                </c:pt>
                <c:pt idx="2">
                  <c:v>84.26</c:v>
                </c:pt>
                <c:pt idx="3">
                  <c:v>62.8</c:v>
                </c:pt>
                <c:pt idx="4">
                  <c:v>69.61</c:v>
                </c:pt>
                <c:pt idx="5">
                  <c:v>55.82</c:v>
                </c:pt>
                <c:pt idx="6">
                  <c:v>93.67</c:v>
                </c:pt>
                <c:pt idx="7">
                  <c:v>84.23</c:v>
                </c:pt>
                <c:pt idx="8">
                  <c:v>64.400000000000006</c:v>
                </c:pt>
                <c:pt idx="9">
                  <c:v>46.1</c:v>
                </c:pt>
                <c:pt idx="10">
                  <c:v>51.74</c:v>
                </c:pt>
                <c:pt idx="11">
                  <c:v>45.72</c:v>
                </c:pt>
                <c:pt idx="12">
                  <c:v>64.819999999999993</c:v>
                </c:pt>
                <c:pt idx="13">
                  <c:v>16.57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7E-4D6B-BBD2-91DB474A1834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г. Санкт-Петербург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Лист2!$A$2:$A$15</c:f>
              <c:strCache>
                <c:ptCount val="14"/>
                <c:pt idx="0">
                  <c:v>1. Выполнять арифметические действия</c:v>
                </c:pt>
                <c:pt idx="1">
                  <c:v>2. Вычислять значение числового выражения, содержащего 2–4 арифметических действия; </c:v>
                </c:pt>
                <c:pt idx="2">
                  <c:v>3. Решать практические задачи, связанные с повседневной жизнью</c:v>
                </c:pt>
                <c:pt idx="3">
                  <c:v>4. Использовать при решении задач различные единицы измерения</c:v>
                </c:pt>
                <c:pt idx="4">
                  <c:v>5.1. Находить периметр и площадь фигур</c:v>
                </c:pt>
                <c:pt idx="5">
                  <c:v>5.2. Выполнять разбиение простейшей составной фигуры </c:v>
                </c:pt>
                <c:pt idx="6">
                  <c:v>6.1. Извлекать и использовать для выполнения заданий и решения задач информацию из диаграмм </c:v>
                </c:pt>
                <c:pt idx="7">
                  <c:v>6.2. Извлекать и использовать для выполнения заданий и решения задач информацию </c:v>
                </c:pt>
                <c:pt idx="8">
                  <c:v>7. Выполнять арифметические действия: </c:v>
                </c:pt>
                <c:pt idx="9">
                  <c:v>8. Использовать при решении задач единицы  измерения</c:v>
                </c:pt>
                <c:pt idx="10">
                  <c:v>9.1. Формулировать утверждение (вывод), строить логические рассуждения (двух-трехшаговые)</c:v>
                </c:pt>
                <c:pt idx="11">
                  <c:v>9.2. Строить логические рассуждения (двух-трехшаговые)</c:v>
                </c:pt>
                <c:pt idx="12">
                  <c:v>10. Различать изображения простейших пространственных фигур</c:v>
                </c:pt>
                <c:pt idx="13">
                  <c:v>11. Решать текстовые задачи в 1–3 действия  </c:v>
                </c:pt>
              </c:strCache>
            </c:strRef>
          </c:cat>
          <c:val>
            <c:numRef>
              <c:f>Лист2!$C$2:$C$15</c:f>
              <c:numCache>
                <c:formatCode>General</c:formatCode>
                <c:ptCount val="14"/>
                <c:pt idx="0">
                  <c:v>93.69</c:v>
                </c:pt>
                <c:pt idx="1">
                  <c:v>85.82</c:v>
                </c:pt>
                <c:pt idx="2">
                  <c:v>89</c:v>
                </c:pt>
                <c:pt idx="3">
                  <c:v>69.84</c:v>
                </c:pt>
                <c:pt idx="4">
                  <c:v>73.08</c:v>
                </c:pt>
                <c:pt idx="5">
                  <c:v>61.61</c:v>
                </c:pt>
                <c:pt idx="6">
                  <c:v>96.05</c:v>
                </c:pt>
                <c:pt idx="7">
                  <c:v>89.48</c:v>
                </c:pt>
                <c:pt idx="8">
                  <c:v>69.87</c:v>
                </c:pt>
                <c:pt idx="9">
                  <c:v>56.99</c:v>
                </c:pt>
                <c:pt idx="10">
                  <c:v>57.18</c:v>
                </c:pt>
                <c:pt idx="11">
                  <c:v>52.19</c:v>
                </c:pt>
                <c:pt idx="12">
                  <c:v>71.42</c:v>
                </c:pt>
                <c:pt idx="13">
                  <c:v>21.41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7E-4D6B-BBD2-91DB474A1834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Кронштадтский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Лист2!$A$2:$A$15</c:f>
              <c:strCache>
                <c:ptCount val="14"/>
                <c:pt idx="0">
                  <c:v>1. Выполнять арифметические действия</c:v>
                </c:pt>
                <c:pt idx="1">
                  <c:v>2. Вычислять значение числового выражения, содержащего 2–4 арифметических действия; </c:v>
                </c:pt>
                <c:pt idx="2">
                  <c:v>3. Решать практические задачи, связанные с повседневной жизнью</c:v>
                </c:pt>
                <c:pt idx="3">
                  <c:v>4. Использовать при решении задач различные единицы измерения</c:v>
                </c:pt>
                <c:pt idx="4">
                  <c:v>5.1. Находить периметр и площадь фигур</c:v>
                </c:pt>
                <c:pt idx="5">
                  <c:v>5.2. Выполнять разбиение простейшей составной фигуры </c:v>
                </c:pt>
                <c:pt idx="6">
                  <c:v>6.1. Извлекать и использовать для выполнения заданий и решения задач информацию из диаграмм </c:v>
                </c:pt>
                <c:pt idx="7">
                  <c:v>6.2. Извлекать и использовать для выполнения заданий и решения задач информацию </c:v>
                </c:pt>
                <c:pt idx="8">
                  <c:v>7. Выполнять арифметические действия: </c:v>
                </c:pt>
                <c:pt idx="9">
                  <c:v>8. Использовать при решении задач единицы  измерения</c:v>
                </c:pt>
                <c:pt idx="10">
                  <c:v>9.1. Формулировать утверждение (вывод), строить логические рассуждения (двух-трехшаговые)</c:v>
                </c:pt>
                <c:pt idx="11">
                  <c:v>9.2. Строить логические рассуждения (двух-трехшаговые)</c:v>
                </c:pt>
                <c:pt idx="12">
                  <c:v>10. Различать изображения простейших пространственных фигур</c:v>
                </c:pt>
                <c:pt idx="13">
                  <c:v>11. Решать текстовые задачи в 1–3 действия  </c:v>
                </c:pt>
              </c:strCache>
            </c:strRef>
          </c:cat>
          <c:val>
            <c:numRef>
              <c:f>Лист2!$D$2:$D$15</c:f>
              <c:numCache>
                <c:formatCode>General</c:formatCode>
                <c:ptCount val="14"/>
                <c:pt idx="0">
                  <c:v>93.66</c:v>
                </c:pt>
                <c:pt idx="1">
                  <c:v>85.61</c:v>
                </c:pt>
                <c:pt idx="2">
                  <c:v>90.37</c:v>
                </c:pt>
                <c:pt idx="3">
                  <c:v>66.83</c:v>
                </c:pt>
                <c:pt idx="4">
                  <c:v>73.17</c:v>
                </c:pt>
                <c:pt idx="5">
                  <c:v>62.93</c:v>
                </c:pt>
                <c:pt idx="6">
                  <c:v>97.32</c:v>
                </c:pt>
                <c:pt idx="7">
                  <c:v>88.29</c:v>
                </c:pt>
                <c:pt idx="8">
                  <c:v>68.78</c:v>
                </c:pt>
                <c:pt idx="9">
                  <c:v>48.54</c:v>
                </c:pt>
                <c:pt idx="10">
                  <c:v>54.63</c:v>
                </c:pt>
                <c:pt idx="11">
                  <c:v>44.39</c:v>
                </c:pt>
                <c:pt idx="12">
                  <c:v>71.459999999999994</c:v>
                </c:pt>
                <c:pt idx="13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7E-4D6B-BBD2-91DB474A1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187416"/>
        <c:axId val="116662232"/>
      </c:barChart>
      <c:catAx>
        <c:axId val="16518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662232"/>
        <c:crosses val="autoZero"/>
        <c:auto val="1"/>
        <c:lblAlgn val="ctr"/>
        <c:lblOffset val="100"/>
        <c:noMultiLvlLbl val="0"/>
      </c:catAx>
      <c:valAx>
        <c:axId val="11666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187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Математика. Задание 11_Умение</a:t>
            </a:r>
            <a:r>
              <a:rPr lang="ru-RU" baseline="0" dirty="0"/>
              <a:t> решать задачи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Лист1!$B$1:$I$1</c:f>
              <c:strCache>
                <c:ptCount val="8"/>
                <c:pt idx="0">
                  <c:v>СПб</c:v>
                </c:pt>
                <c:pt idx="1">
                  <c:v>Район</c:v>
                </c:pt>
                <c:pt idx="2">
                  <c:v>ГБОУ 418</c:v>
                </c:pt>
                <c:pt idx="3">
                  <c:v>ГБОУ 427</c:v>
                </c:pt>
                <c:pt idx="4">
                  <c:v>ГБОУ 422</c:v>
                </c:pt>
                <c:pt idx="5">
                  <c:v>ГБОУ 423</c:v>
                </c:pt>
                <c:pt idx="6">
                  <c:v>ГБОУ 425</c:v>
                </c:pt>
                <c:pt idx="7">
                  <c:v>НШ-ДС 662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57</c:v>
                </c:pt>
                <c:pt idx="1">
                  <c:v>59.69</c:v>
                </c:pt>
                <c:pt idx="2">
                  <c:v>55.56</c:v>
                </c:pt>
                <c:pt idx="3">
                  <c:v>63</c:v>
                </c:pt>
                <c:pt idx="4">
                  <c:v>59.43</c:v>
                </c:pt>
                <c:pt idx="5">
                  <c:v>55.32</c:v>
                </c:pt>
                <c:pt idx="6">
                  <c:v>58.42</c:v>
                </c:pt>
                <c:pt idx="7">
                  <c:v>67.36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BE-48FC-9CC3-17AFBFA74A1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Лист1!$B$1:$I$1</c:f>
              <c:strCache>
                <c:ptCount val="8"/>
                <c:pt idx="0">
                  <c:v>СПб</c:v>
                </c:pt>
                <c:pt idx="1">
                  <c:v>Район</c:v>
                </c:pt>
                <c:pt idx="2">
                  <c:v>ГБОУ 418</c:v>
                </c:pt>
                <c:pt idx="3">
                  <c:v>ГБОУ 427</c:v>
                </c:pt>
                <c:pt idx="4">
                  <c:v>ГБОУ 422</c:v>
                </c:pt>
                <c:pt idx="5">
                  <c:v>ГБОУ 423</c:v>
                </c:pt>
                <c:pt idx="6">
                  <c:v>ГБОУ 425</c:v>
                </c:pt>
                <c:pt idx="7">
                  <c:v>НШ-ДС 662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8"/>
                <c:pt idx="0">
                  <c:v>56.39</c:v>
                </c:pt>
                <c:pt idx="1">
                  <c:v>48.32</c:v>
                </c:pt>
                <c:pt idx="2">
                  <c:v>42.65</c:v>
                </c:pt>
                <c:pt idx="3">
                  <c:v>33.93</c:v>
                </c:pt>
                <c:pt idx="4">
                  <c:v>50.63</c:v>
                </c:pt>
                <c:pt idx="5">
                  <c:v>41.18</c:v>
                </c:pt>
                <c:pt idx="6">
                  <c:v>65.45</c:v>
                </c:pt>
                <c:pt idx="7">
                  <c:v>38.24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BE-48FC-9CC3-17AFBFA74A1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Лист1!$B$1:$I$1</c:f>
              <c:strCache>
                <c:ptCount val="8"/>
                <c:pt idx="0">
                  <c:v>СПб</c:v>
                </c:pt>
                <c:pt idx="1">
                  <c:v>Район</c:v>
                </c:pt>
                <c:pt idx="2">
                  <c:v>ГБОУ 418</c:v>
                </c:pt>
                <c:pt idx="3">
                  <c:v>ГБОУ 427</c:v>
                </c:pt>
                <c:pt idx="4">
                  <c:v>ГБОУ 422</c:v>
                </c:pt>
                <c:pt idx="5">
                  <c:v>ГБОУ 423</c:v>
                </c:pt>
                <c:pt idx="6">
                  <c:v>ГБОУ 425</c:v>
                </c:pt>
                <c:pt idx="7">
                  <c:v>НШ-ДС 662</c:v>
                </c:pt>
              </c:strCache>
            </c:strRef>
          </c:cat>
          <c:val>
            <c:numRef>
              <c:f>Лист1!$B$4:$I$4</c:f>
              <c:numCache>
                <c:formatCode>General</c:formatCode>
                <c:ptCount val="8"/>
                <c:pt idx="0">
                  <c:v>21.41</c:v>
                </c:pt>
                <c:pt idx="1">
                  <c:v>12.8</c:v>
                </c:pt>
                <c:pt idx="2">
                  <c:v>4.49</c:v>
                </c:pt>
                <c:pt idx="3">
                  <c:v>14.04</c:v>
                </c:pt>
                <c:pt idx="4">
                  <c:v>8.5500000000000007</c:v>
                </c:pt>
                <c:pt idx="5">
                  <c:v>21</c:v>
                </c:pt>
                <c:pt idx="6">
                  <c:v>14.65</c:v>
                </c:pt>
                <c:pt idx="7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BE-48FC-9CC3-17AFBFA74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001864"/>
        <c:axId val="166018992"/>
      </c:barChart>
      <c:catAx>
        <c:axId val="16600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018992"/>
        <c:crosses val="autoZero"/>
        <c:auto val="1"/>
        <c:lblAlgn val="ctr"/>
        <c:lblOffset val="100"/>
        <c:noMultiLvlLbl val="0"/>
      </c:catAx>
      <c:valAx>
        <c:axId val="16601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00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Окружающий</a:t>
            </a:r>
            <a:r>
              <a:rPr lang="ru-RU" baseline="0"/>
              <a:t> мир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Лист4!$A$2:$A$23</c:f>
              <c:strCache>
                <c:ptCount val="22"/>
                <c:pt idx="0">
                  <c:v>1. Распознавать изученные объекты и явления живой и неживой природы по их описанию, рисункам и фотографиям, различать их в окружающем мире. Сравнивать объекты живой и неживой природы на основе их внешних признаков и известных характерных свойств</c:v>
                </c:pt>
                <c:pt idx="1">
                  <c:v>2. Использовать знания о взаимосвязях в природе для объяснения простейших явлений и процессов в природе (в том числе смены дня и ночи, смены времен года, сезонных изменений в природе своей местности, причины смены природных зон)</c:v>
                </c:pt>
                <c:pt idx="2">
                  <c:v>3.1. Распознавать изученные объекты и явления живой и неживой природы по их описанию, рисункам и фотографиям, различать их в окружающем мире
</c:v>
                </c:pt>
                <c:pt idx="3">
                  <c:v>3.2. Распознавать изученные объекты и явления живой и неживой природы по их описанию, рисункам и фотографиям, различать их в окружающем мире
</c:v>
                </c:pt>
                <c:pt idx="4">
                  <c:v>3.3. Группировать изученные объекты живой и неживой природы; проводить простейшие классификации</c:v>
                </c:pt>
                <c:pt idx="5">
                  <c:v>4. Распознавать изученные объекты и явления живой и неживой природы по их описанию, рисункам и фотографиям, различать их в окружающем мире</c:v>
                </c:pt>
                <c:pt idx="6">
                  <c:v>5. Осознавать возможные последствия вредных привычек для здоровья и жизни человека </c:v>
                </c:pt>
                <c:pt idx="7">
                  <c:v>6.1. Проводить по предложенному (самостоятельно составленному) плану или выдвинутому предположению несложные наблюдения, опыты с объектами природы с использованием простейшего лабораторного оборудования и измерительных приборов, следуя правилам безопасного</c:v>
                </c:pt>
                <c:pt idx="8">
                  <c:v>6.2. Проводить по предложенному (самостоятельно составленному) плану или выдвинутому предположению несложные наблюдения, опыты с объектами природы с использованием простейшего лабораторного оборудования и измерительных приборов, следуя правилам безопасного</c:v>
                </c:pt>
                <c:pt idx="9">
                  <c:v>6.3. Проводить по предложенному (самостоятельно составленному) плану или выдвинутому предположению несложные наблюдения, опыты с объектами природы с использованием простейшего лабораторного оборудования и измерительных приборов, следуя правилам безопасного</c:v>
                </c:pt>
                <c:pt idx="10">
                  <c:v>7.1. Соблюдать правила безопасного поведения при использовании объектов транспортной инфраструктуры населенного пункта, в театрах, кинотеатрах, торговых центрах, парках и зонах отдыха, учреждениях культуры (музеях, библиотеках и других); соблюдать правила </c:v>
                </c:pt>
                <c:pt idx="11">
                  <c:v>7.2. Соблюдать правила безопасного поведения при использовании объектов транспортной инфраструктуры населенного пункта, в театрах, кинотеатрах, торговых центрах, парках и зонах отдыха, учреждениях культуры (музеях, библиотеках и других); соблюдать правила </c:v>
                </c:pt>
                <c:pt idx="12">
                  <c:v>8K1. Использовать различные источники информации об обществе для поиска и извлечения информации, ответов на вопросы; создавать по заданному плану собственные развернутые высказывания</c:v>
                </c:pt>
                <c:pt idx="13">
                  <c:v>8K2. Использовать различные источники информации об обществе для поиска и извлечения информации, ответов на вопросы; создавать по заданному плану собственные развернутые высказывания</c:v>
                </c:pt>
                <c:pt idx="14">
                  <c:v>8K3. Использовать различные источники информации об обществе для поиска и извлечения информации, ответов на вопросы; создавать по заданному плану собственные развернутые высказывания</c:v>
                </c:pt>
                <c:pt idx="15">
                  <c:v>9К1. Использовать различные источники информации об обществе для поиска и извлечения информации, ответов на вопросы</c:v>
                </c:pt>
                <c:pt idx="16">
                  <c:v>9К2. Использовать различные источники информации об обществе для поиска и извлечения информации, ответов на вопросы</c:v>
                </c:pt>
                <c:pt idx="17">
                  <c:v>9К3.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
Проявлять уважение к семейным ценнос</c:v>
                </c:pt>
                <c:pt idx="18">
                  <c:v>10.1.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Описывать на основе предложенного пл</c:v>
                </c:pt>
                <c:pt idx="19">
                  <c:v>10.2K1.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Описывать на основе предложенного </c:v>
                </c:pt>
                <c:pt idx="20">
                  <c:v>10.2K2.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Описывать на основе предложенного </c:v>
                </c:pt>
                <c:pt idx="21">
                  <c:v>10.2K3.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Описывать на основе предложенного </c:v>
                </c:pt>
              </c:strCache>
            </c:strRef>
          </c:cat>
          <c:val>
            <c:numRef>
              <c:f>Лист4!$B$2:$B$23</c:f>
              <c:numCache>
                <c:formatCode>General</c:formatCode>
                <c:ptCount val="22"/>
                <c:pt idx="0">
                  <c:v>91.26</c:v>
                </c:pt>
                <c:pt idx="1">
                  <c:v>78.77</c:v>
                </c:pt>
                <c:pt idx="2">
                  <c:v>70.709999999999994</c:v>
                </c:pt>
                <c:pt idx="3">
                  <c:v>87.54</c:v>
                </c:pt>
                <c:pt idx="4">
                  <c:v>60.76</c:v>
                </c:pt>
                <c:pt idx="5">
                  <c:v>76.260000000000005</c:v>
                </c:pt>
                <c:pt idx="6">
                  <c:v>86.71</c:v>
                </c:pt>
                <c:pt idx="7">
                  <c:v>78.540000000000006</c:v>
                </c:pt>
                <c:pt idx="8">
                  <c:v>44.55</c:v>
                </c:pt>
                <c:pt idx="9">
                  <c:v>33.86</c:v>
                </c:pt>
                <c:pt idx="10">
                  <c:v>73.790000000000006</c:v>
                </c:pt>
                <c:pt idx="11">
                  <c:v>68.849999999999994</c:v>
                </c:pt>
                <c:pt idx="12">
                  <c:v>86.56</c:v>
                </c:pt>
                <c:pt idx="13">
                  <c:v>72.319999999999993</c:v>
                </c:pt>
                <c:pt idx="14">
                  <c:v>52.59</c:v>
                </c:pt>
                <c:pt idx="15">
                  <c:v>92.96</c:v>
                </c:pt>
                <c:pt idx="16">
                  <c:v>89.08</c:v>
                </c:pt>
                <c:pt idx="17">
                  <c:v>59.48</c:v>
                </c:pt>
                <c:pt idx="18">
                  <c:v>82.33</c:v>
                </c:pt>
                <c:pt idx="19">
                  <c:v>67.349999999999994</c:v>
                </c:pt>
                <c:pt idx="20">
                  <c:v>65.87</c:v>
                </c:pt>
                <c:pt idx="21">
                  <c:v>37.770000000000003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35-45BC-A73E-F85543DF91F6}"/>
            </c:ext>
          </c:extLst>
        </c:ser>
        <c:ser>
          <c:idx val="1"/>
          <c:order val="1"/>
          <c:tx>
            <c:strRef>
              <c:f>Лист4!$C$1</c:f>
              <c:strCache>
                <c:ptCount val="1"/>
                <c:pt idx="0">
                  <c:v>СПб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Лист4!$A$2:$A$23</c:f>
              <c:strCache>
                <c:ptCount val="22"/>
                <c:pt idx="0">
                  <c:v>1. Распознавать изученные объекты и явления живой и неживой природы по их описанию, рисункам и фотографиям, различать их в окружающем мире. Сравнивать объекты живой и неживой природы на основе их внешних признаков и известных характерных свойств</c:v>
                </c:pt>
                <c:pt idx="1">
                  <c:v>2. Использовать знания о взаимосвязях в природе для объяснения простейших явлений и процессов в природе (в том числе смены дня и ночи, смены времен года, сезонных изменений в природе своей местности, причины смены природных зон)</c:v>
                </c:pt>
                <c:pt idx="2">
                  <c:v>3.1. Распознавать изученные объекты и явления живой и неживой природы по их описанию, рисункам и фотографиям, различать их в окружающем мире
</c:v>
                </c:pt>
                <c:pt idx="3">
                  <c:v>3.2. Распознавать изученные объекты и явления живой и неживой природы по их описанию, рисункам и фотографиям, различать их в окружающем мире
</c:v>
                </c:pt>
                <c:pt idx="4">
                  <c:v>3.3. Группировать изученные объекты живой и неживой природы; проводить простейшие классификации</c:v>
                </c:pt>
                <c:pt idx="5">
                  <c:v>4. Распознавать изученные объекты и явления живой и неживой природы по их описанию, рисункам и фотографиям, различать их в окружающем мире</c:v>
                </c:pt>
                <c:pt idx="6">
                  <c:v>5. Осознавать возможные последствия вредных привычек для здоровья и жизни человека </c:v>
                </c:pt>
                <c:pt idx="7">
                  <c:v>6.1. Проводить по предложенному (самостоятельно составленному) плану или выдвинутому предположению несложные наблюдения, опыты с объектами природы с использованием простейшего лабораторного оборудования и измерительных приборов, следуя правилам безопасного</c:v>
                </c:pt>
                <c:pt idx="8">
                  <c:v>6.2. Проводить по предложенному (самостоятельно составленному) плану или выдвинутому предположению несложные наблюдения, опыты с объектами природы с использованием простейшего лабораторного оборудования и измерительных приборов, следуя правилам безопасного</c:v>
                </c:pt>
                <c:pt idx="9">
                  <c:v>6.3. Проводить по предложенному (самостоятельно составленному) плану или выдвинутому предположению несложные наблюдения, опыты с объектами природы с использованием простейшего лабораторного оборудования и измерительных приборов, следуя правилам безопасного</c:v>
                </c:pt>
                <c:pt idx="10">
                  <c:v>7.1. Соблюдать правила безопасного поведения при использовании объектов транспортной инфраструктуры населенного пункта, в театрах, кинотеатрах, торговых центрах, парках и зонах отдыха, учреждениях культуры (музеях, библиотеках и других); соблюдать правила </c:v>
                </c:pt>
                <c:pt idx="11">
                  <c:v>7.2. Соблюдать правила безопасного поведения при использовании объектов транспортной инфраструктуры населенного пункта, в театрах, кинотеатрах, торговых центрах, парках и зонах отдыха, учреждениях культуры (музеях, библиотеках и других); соблюдать правила </c:v>
                </c:pt>
                <c:pt idx="12">
                  <c:v>8K1. Использовать различные источники информации об обществе для поиска и извлечения информации, ответов на вопросы; создавать по заданному плану собственные развернутые высказывания</c:v>
                </c:pt>
                <c:pt idx="13">
                  <c:v>8K2. Использовать различные источники информации об обществе для поиска и извлечения информации, ответов на вопросы; создавать по заданному плану собственные развернутые высказывания</c:v>
                </c:pt>
                <c:pt idx="14">
                  <c:v>8K3. Использовать различные источники информации об обществе для поиска и извлечения информации, ответов на вопросы; создавать по заданному плану собственные развернутые высказывания</c:v>
                </c:pt>
                <c:pt idx="15">
                  <c:v>9К1. Использовать различные источники информации об обществе для поиска и извлечения информации, ответов на вопросы</c:v>
                </c:pt>
                <c:pt idx="16">
                  <c:v>9К2. Использовать различные источники информации об обществе для поиска и извлечения информации, ответов на вопросы</c:v>
                </c:pt>
                <c:pt idx="17">
                  <c:v>9К3.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
Проявлять уважение к семейным ценнос</c:v>
                </c:pt>
                <c:pt idx="18">
                  <c:v>10.1.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Описывать на основе предложенного пл</c:v>
                </c:pt>
                <c:pt idx="19">
                  <c:v>10.2K1.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Описывать на основе предложенного </c:v>
                </c:pt>
                <c:pt idx="20">
                  <c:v>10.2K2.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Описывать на основе предложенного </c:v>
                </c:pt>
                <c:pt idx="21">
                  <c:v>10.2K3.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Описывать на основе предложенного </c:v>
                </c:pt>
              </c:strCache>
            </c:strRef>
          </c:cat>
          <c:val>
            <c:numRef>
              <c:f>Лист4!$C$2:$C$23</c:f>
              <c:numCache>
                <c:formatCode>General</c:formatCode>
                <c:ptCount val="22"/>
                <c:pt idx="0">
                  <c:v>93.49</c:v>
                </c:pt>
                <c:pt idx="1">
                  <c:v>83.53</c:v>
                </c:pt>
                <c:pt idx="2">
                  <c:v>75.209999999999994</c:v>
                </c:pt>
                <c:pt idx="3">
                  <c:v>91.63</c:v>
                </c:pt>
                <c:pt idx="4">
                  <c:v>66.12</c:v>
                </c:pt>
                <c:pt idx="5">
                  <c:v>78.47</c:v>
                </c:pt>
                <c:pt idx="6">
                  <c:v>88.82</c:v>
                </c:pt>
                <c:pt idx="7">
                  <c:v>83.15</c:v>
                </c:pt>
                <c:pt idx="8">
                  <c:v>49.81</c:v>
                </c:pt>
                <c:pt idx="9">
                  <c:v>43.67</c:v>
                </c:pt>
                <c:pt idx="10">
                  <c:v>76.27</c:v>
                </c:pt>
                <c:pt idx="11">
                  <c:v>73.69</c:v>
                </c:pt>
                <c:pt idx="12">
                  <c:v>90.07</c:v>
                </c:pt>
                <c:pt idx="13">
                  <c:v>78.5</c:v>
                </c:pt>
                <c:pt idx="14">
                  <c:v>62.36</c:v>
                </c:pt>
                <c:pt idx="15">
                  <c:v>94.71</c:v>
                </c:pt>
                <c:pt idx="16">
                  <c:v>92.35</c:v>
                </c:pt>
                <c:pt idx="17">
                  <c:v>67.680000000000007</c:v>
                </c:pt>
                <c:pt idx="18">
                  <c:v>68.95</c:v>
                </c:pt>
                <c:pt idx="19">
                  <c:v>58.4</c:v>
                </c:pt>
                <c:pt idx="20">
                  <c:v>72.92</c:v>
                </c:pt>
                <c:pt idx="21">
                  <c:v>49.28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35-45BC-A73E-F85543DF91F6}"/>
            </c:ext>
          </c:extLst>
        </c:ser>
        <c:ser>
          <c:idx val="2"/>
          <c:order val="2"/>
          <c:tx>
            <c:strRef>
              <c:f>Лист4!$D$1</c:f>
              <c:strCache>
                <c:ptCount val="1"/>
                <c:pt idx="0">
                  <c:v>Кронштадт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Лист4!$A$2:$A$23</c:f>
              <c:strCache>
                <c:ptCount val="22"/>
                <c:pt idx="0">
                  <c:v>1. Распознавать изученные объекты и явления живой и неживой природы по их описанию, рисункам и фотографиям, различать их в окружающем мире. Сравнивать объекты живой и неживой природы на основе их внешних признаков и известных характерных свойств</c:v>
                </c:pt>
                <c:pt idx="1">
                  <c:v>2. Использовать знания о взаимосвязях в природе для объяснения простейших явлений и процессов в природе (в том числе смены дня и ночи, смены времен года, сезонных изменений в природе своей местности, причины смены природных зон)</c:v>
                </c:pt>
                <c:pt idx="2">
                  <c:v>3.1. Распознавать изученные объекты и явления живой и неживой природы по их описанию, рисункам и фотографиям, различать их в окружающем мире
</c:v>
                </c:pt>
                <c:pt idx="3">
                  <c:v>3.2. Распознавать изученные объекты и явления живой и неживой природы по их описанию, рисункам и фотографиям, различать их в окружающем мире
</c:v>
                </c:pt>
                <c:pt idx="4">
                  <c:v>3.3. Группировать изученные объекты живой и неживой природы; проводить простейшие классификации</c:v>
                </c:pt>
                <c:pt idx="5">
                  <c:v>4. Распознавать изученные объекты и явления живой и неживой природы по их описанию, рисункам и фотографиям, различать их в окружающем мире</c:v>
                </c:pt>
                <c:pt idx="6">
                  <c:v>5. Осознавать возможные последствия вредных привычек для здоровья и жизни человека </c:v>
                </c:pt>
                <c:pt idx="7">
                  <c:v>6.1. Проводить по предложенному (самостоятельно составленному) плану или выдвинутому предположению несложные наблюдения, опыты с объектами природы с использованием простейшего лабораторного оборудования и измерительных приборов, следуя правилам безопасного</c:v>
                </c:pt>
                <c:pt idx="8">
                  <c:v>6.2. Проводить по предложенному (самостоятельно составленному) плану или выдвинутому предположению несложные наблюдения, опыты с объектами природы с использованием простейшего лабораторного оборудования и измерительных приборов, следуя правилам безопасного</c:v>
                </c:pt>
                <c:pt idx="9">
                  <c:v>6.3. Проводить по предложенному (самостоятельно составленному) плану или выдвинутому предположению несложные наблюдения, опыты с объектами природы с использованием простейшего лабораторного оборудования и измерительных приборов, следуя правилам безопасного</c:v>
                </c:pt>
                <c:pt idx="10">
                  <c:v>7.1. Соблюдать правила безопасного поведения при использовании объектов транспортной инфраструктуры населенного пункта, в театрах, кинотеатрах, торговых центрах, парках и зонах отдыха, учреждениях культуры (музеях, библиотеках и других); соблюдать правила </c:v>
                </c:pt>
                <c:pt idx="11">
                  <c:v>7.2. Соблюдать правила безопасного поведения при использовании объектов транспортной инфраструктуры населенного пункта, в театрах, кинотеатрах, торговых центрах, парках и зонах отдыха, учреждениях культуры (музеях, библиотеках и других); соблюдать правила </c:v>
                </c:pt>
                <c:pt idx="12">
                  <c:v>8K1. Использовать различные источники информации об обществе для поиска и извлечения информации, ответов на вопросы; создавать по заданному плану собственные развернутые высказывания</c:v>
                </c:pt>
                <c:pt idx="13">
                  <c:v>8K2. Использовать различные источники информации об обществе для поиска и извлечения информации, ответов на вопросы; создавать по заданному плану собственные развернутые высказывания</c:v>
                </c:pt>
                <c:pt idx="14">
                  <c:v>8K3. Использовать различные источники информации об обществе для поиска и извлечения информации, ответов на вопросы; создавать по заданному плану собственные развернутые высказывания</c:v>
                </c:pt>
                <c:pt idx="15">
                  <c:v>9К1. Использовать различные источники информации об обществе для поиска и извлечения информации, ответов на вопросы</c:v>
                </c:pt>
                <c:pt idx="16">
                  <c:v>9К2. Использовать различные источники информации об обществе для поиска и извлечения информации, ответов на вопросы</c:v>
                </c:pt>
                <c:pt idx="17">
                  <c:v>9К3.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
Проявлять уважение к семейным ценнос</c:v>
                </c:pt>
                <c:pt idx="18">
                  <c:v>10.1.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Описывать на основе предложенного пл</c:v>
                </c:pt>
                <c:pt idx="19">
                  <c:v>10.2K1.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Описывать на основе предложенного </c:v>
                </c:pt>
                <c:pt idx="20">
                  <c:v>10.2K2.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Описывать на основе предложенного </c:v>
                </c:pt>
                <c:pt idx="21">
                  <c:v>10.2K3. 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края. Описывать на основе предложенного </c:v>
                </c:pt>
              </c:strCache>
            </c:strRef>
          </c:cat>
          <c:val>
            <c:numRef>
              <c:f>Лист4!$D$2:$D$23</c:f>
              <c:numCache>
                <c:formatCode>General</c:formatCode>
                <c:ptCount val="22"/>
                <c:pt idx="0">
                  <c:v>93.26</c:v>
                </c:pt>
                <c:pt idx="1">
                  <c:v>81.84</c:v>
                </c:pt>
                <c:pt idx="2">
                  <c:v>59.18</c:v>
                </c:pt>
                <c:pt idx="3">
                  <c:v>90.45</c:v>
                </c:pt>
                <c:pt idx="4">
                  <c:v>64.290000000000006</c:v>
                </c:pt>
                <c:pt idx="5">
                  <c:v>69.290000000000006</c:v>
                </c:pt>
                <c:pt idx="6">
                  <c:v>94.76</c:v>
                </c:pt>
                <c:pt idx="7">
                  <c:v>83.9</c:v>
                </c:pt>
                <c:pt idx="8">
                  <c:v>52.06</c:v>
                </c:pt>
                <c:pt idx="9">
                  <c:v>41.76</c:v>
                </c:pt>
                <c:pt idx="10">
                  <c:v>82.77</c:v>
                </c:pt>
                <c:pt idx="11">
                  <c:v>73.41</c:v>
                </c:pt>
                <c:pt idx="12">
                  <c:v>95.13</c:v>
                </c:pt>
                <c:pt idx="13">
                  <c:v>85.77</c:v>
                </c:pt>
                <c:pt idx="14">
                  <c:v>74.53</c:v>
                </c:pt>
                <c:pt idx="15">
                  <c:v>94.01</c:v>
                </c:pt>
                <c:pt idx="16">
                  <c:v>94.01</c:v>
                </c:pt>
                <c:pt idx="17">
                  <c:v>65.92</c:v>
                </c:pt>
                <c:pt idx="18">
                  <c:v>59.93</c:v>
                </c:pt>
                <c:pt idx="19">
                  <c:v>68.91</c:v>
                </c:pt>
                <c:pt idx="20">
                  <c:v>63.3</c:v>
                </c:pt>
                <c:pt idx="21">
                  <c:v>46.25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35-45BC-A73E-F85543DF9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232216"/>
        <c:axId val="166231208"/>
      </c:barChart>
      <c:catAx>
        <c:axId val="16623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231208"/>
        <c:crosses val="autoZero"/>
        <c:auto val="1"/>
        <c:lblAlgn val="ctr"/>
        <c:lblOffset val="100"/>
        <c:noMultiLvlLbl val="0"/>
      </c:catAx>
      <c:valAx>
        <c:axId val="166231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23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E9DD0-91E4-4F6F-AE79-EA4C53C678C3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945AF-2524-4AAB-A78C-46EFC2C54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0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05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08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15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10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05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19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305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29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75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20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38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94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9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42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81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95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61D2-61EC-456C-8DBB-1A2A50F8A641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49254B-4E99-443C-A846-B91160B88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01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hyperlink" Target="https://io.nios.ru/sites/io.nios.ru/files/images/2023/10/image004_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o.nios.ru/sites/io.nios.ru/files/images/2023/10/image008.pn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io.nios.ru/sites/io.nios.ru/files/images/2023/10/image007_4.jpg" TargetMode="External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9210" y="5184998"/>
            <a:ext cx="6400800" cy="936104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/>
              <a:t>Кульбацкая</a:t>
            </a:r>
            <a:r>
              <a:rPr lang="ru-RU" sz="2000" dirty="0"/>
              <a:t> С.Ю., методист ИМЦ</a:t>
            </a:r>
          </a:p>
          <a:p>
            <a:pPr algn="r"/>
            <a:r>
              <a:rPr lang="ru-RU" sz="2000" dirty="0"/>
              <a:t>20 ноября 2025 года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48F0C3-4D01-4CDD-974A-56E8FFCFF5B0}"/>
              </a:ext>
            </a:extLst>
          </p:cNvPr>
          <p:cNvSpPr txBox="1"/>
          <p:nvPr/>
        </p:nvSpPr>
        <p:spPr>
          <a:xfrm>
            <a:off x="3285268" y="114300"/>
            <a:ext cx="5551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Государственное бюджетное учреждение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дополнительного профессионального педагогического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центр повышения квалификации специалистов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«Информационно-методический центр»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Кронштадтского района Санкт-Петербурга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B5F86A2-CE1D-42CB-97FB-7B4C5C1DF3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49811" y="1851848"/>
            <a:ext cx="10221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5400" b="1" dirty="0">
                <a:solidFill>
                  <a:schemeClr val="tx1"/>
                </a:solidFill>
                <a:effectLst/>
                <a:latin typeface="Segoe Script" panose="030B0504020000000003" pitchFamily="66" charset="0"/>
                <a:ea typeface="Calibri" panose="020F0502020204030204" pitchFamily="34" charset="0"/>
              </a:rPr>
              <a:t>Опыт, проблемы, </a:t>
            </a:r>
          </a:p>
          <a:p>
            <a:pPr algn="ctr"/>
            <a:r>
              <a:rPr lang="ru-RU" sz="5400" b="1" dirty="0">
                <a:solidFill>
                  <a:schemeClr val="tx1"/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                             </a:t>
            </a:r>
            <a:r>
              <a:rPr lang="ru-RU" sz="5400" b="1" dirty="0">
                <a:solidFill>
                  <a:schemeClr val="tx1"/>
                </a:solidFill>
                <a:effectLst/>
                <a:latin typeface="Segoe Script" panose="030B0504020000000003" pitchFamily="66" charset="0"/>
                <a:ea typeface="Calibri" panose="020F0502020204030204" pitchFamily="34" charset="0"/>
              </a:rPr>
              <a:t>перспективы ВПР</a:t>
            </a:r>
            <a:endParaRPr lang="ru-RU" sz="5400" b="1" dirty="0">
              <a:solidFill>
                <a:schemeClr val="tx1"/>
              </a:solidFill>
              <a:latin typeface="Segoe Script" panose="030B0504020000000003" pitchFamily="66" charset="0"/>
            </a:endParaRPr>
          </a:p>
        </p:txBody>
      </p:sp>
      <p:pic>
        <p:nvPicPr>
          <p:cNvPr id="8" name="Picture 13" descr="&amp;Gcy;&amp;iecy;&amp;rcy;&amp;bcy; &amp;Kcy;&amp;rcy;&amp;ocy;&amp;ncy;&amp;shcy;&amp;tcy;&amp;acy;&amp;dcy;&amp;tcy;&amp;acy;">
            <a:extLst>
              <a:ext uri="{FF2B5EF4-FFF2-40B4-BE49-F238E27FC236}">
                <a16:creationId xmlns:a16="http://schemas.microsoft.com/office/drawing/2014/main" xmlns="" id="{C960839D-2D93-48D0-B942-BDEB4AEE03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811" y="0"/>
            <a:ext cx="941133" cy="138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EE9C08-3E08-4C9F-A976-06DBFBE7FA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4517" y="13946"/>
            <a:ext cx="1491448" cy="1169551"/>
          </a:xfrm>
          <a:prstGeom prst="rect">
            <a:avLst/>
          </a:prstGeom>
          <a:noFill/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5E025B31-2298-47A9-9396-C41533D7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06" y="4350058"/>
            <a:ext cx="3480046" cy="23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60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FBB04BB9-1F62-4B0E-9A1F-CD2048754E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831082"/>
              </p:ext>
            </p:extLst>
          </p:nvPr>
        </p:nvGraphicFramePr>
        <p:xfrm>
          <a:off x="332509" y="184727"/>
          <a:ext cx="9772073" cy="602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39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489BF4E-B06E-4041-A0B8-E8D2C20E7F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417" y="447992"/>
            <a:ext cx="5859779" cy="5917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405502-A3A6-4A9C-AC94-DBB71C43E9AE}"/>
              </a:ext>
            </a:extLst>
          </p:cNvPr>
          <p:cNvSpPr txBox="1"/>
          <p:nvPr/>
        </p:nvSpPr>
        <p:spPr>
          <a:xfrm>
            <a:off x="286327" y="332508"/>
            <a:ext cx="57080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Задание 6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: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Уровень: повышенный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Выполнили: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6(1): город- 83,15% район- 83,9%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6(2): город – 49,81% район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52,06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% 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6(3): город – 43,67% район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41,76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%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8C0508-46C6-47B3-A842-B3C728111B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02D363-83ED-4408-AB04-F61CD1ABF7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100" y="3010164"/>
            <a:ext cx="22479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55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69" y="-12178"/>
            <a:ext cx="8880231" cy="667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9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139871"/>
            <a:ext cx="9176753" cy="643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6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46" y="397453"/>
            <a:ext cx="8855465" cy="621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0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6CF8BD-B18E-F959-4F91-AD408F536245}"/>
              </a:ext>
            </a:extLst>
          </p:cNvPr>
          <p:cNvSpPr txBox="1"/>
          <p:nvPr/>
        </p:nvSpPr>
        <p:spPr>
          <a:xfrm>
            <a:off x="1008186" y="633045"/>
            <a:ext cx="9216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Общие проблемы по Всероссийским проверочным работам по русскому языку, математике, окружающему миру и литературному чтению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5FCD94-D0D2-D43C-5C09-87A2C8D526BA}"/>
              </a:ext>
            </a:extLst>
          </p:cNvPr>
          <p:cNvSpPr txBox="1"/>
          <p:nvPr/>
        </p:nvSpPr>
        <p:spPr>
          <a:xfrm>
            <a:off x="492369" y="2227385"/>
            <a:ext cx="11431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Не сформировано умение анализировать представленный материал (рисунок, таблица, схема, текст).</a:t>
            </a:r>
          </a:p>
          <a:p>
            <a:pPr marL="342900" indent="-342900">
              <a:buAutoNum type="arabicPeriod"/>
            </a:pPr>
            <a:r>
              <a:rPr lang="ru-RU" sz="2800" dirty="0"/>
              <a:t>Не сформировано умение преобразовывать один вид текста в другой  - отсутствует система работы с текстом.</a:t>
            </a:r>
          </a:p>
          <a:p>
            <a:r>
              <a:rPr lang="ru-RU" sz="2800" dirty="0"/>
              <a:t>3. Не сформировано умение создавать тексты разных видов, типов. </a:t>
            </a:r>
          </a:p>
        </p:txBody>
      </p:sp>
    </p:spTree>
    <p:extLst>
      <p:ext uri="{BB962C8B-B14F-4D97-AF65-F5344CB8AC3E}">
        <p14:creationId xmlns:p14="http://schemas.microsoft.com/office/powerpoint/2010/main" val="120418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6CF8BD-B18E-F959-4F91-AD408F536245}"/>
              </a:ext>
            </a:extLst>
          </p:cNvPr>
          <p:cNvSpPr txBox="1"/>
          <p:nvPr/>
        </p:nvSpPr>
        <p:spPr>
          <a:xfrm>
            <a:off x="1008185" y="633045"/>
            <a:ext cx="942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Общие проблемы  учителей начальных классов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E7AFC9-8788-FFE2-8D20-753E227AB3F6}"/>
              </a:ext>
            </a:extLst>
          </p:cNvPr>
          <p:cNvSpPr txBox="1"/>
          <p:nvPr/>
        </p:nvSpPr>
        <p:spPr>
          <a:xfrm>
            <a:off x="492369" y="1750331"/>
            <a:ext cx="8854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 понимании планируемых результатов урока,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 умении отбирать материал к уроку,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 организации различных форм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43513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B399BB-6C41-898C-82AD-374FB7A0E3DC}"/>
              </a:ext>
            </a:extLst>
          </p:cNvPr>
          <p:cNvSpPr txBox="1"/>
          <p:nvPr/>
        </p:nvSpPr>
        <p:spPr>
          <a:xfrm>
            <a:off x="398585" y="199292"/>
            <a:ext cx="11523784" cy="7319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Методистам по начальному образованию,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заместителям директоров по УВР (начальная школа)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результаты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полученных в ходе проведения Всероссийской проверочной работы  в 4 классах в Санкт – Петербурге, в районе, по отдельным образовательным организациям.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проблемы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выявленные по результатам проведения Всероссийской проверочной работы, в своем районе, образовательной организации.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семинары, курсы повышения квалификации, работу творческих групп по проблемам, выявленным в ходе проведения и анализа результатов ВПР.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18034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3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336729-76C7-9AC8-6DCF-EBA03A6C5DA7}"/>
              </a:ext>
            </a:extLst>
          </p:cNvPr>
          <p:cNvSpPr txBox="1"/>
          <p:nvPr/>
        </p:nvSpPr>
        <p:spPr>
          <a:xfrm>
            <a:off x="703384" y="488547"/>
            <a:ext cx="11113477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обмен опытом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педагогами ОУ, района, целью которого будут являться способы и пути решения выявленных проблем, а также тиражирование успешного опыта организации деятельности учащихся на уроках русского языка и во внеурочной деятельности.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Следовать рекомендациям по подготовке и проведению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всероссийской проверочной работы, разработанным Федеральной службой по надзору в сфере образования и науки Российской Федерации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959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AADB6B-7951-41D7-BB69-3439688269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01" y="401053"/>
            <a:ext cx="10614798" cy="9946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944E22-9514-4A3D-83E0-0B57A0D0DD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004" y="1606781"/>
            <a:ext cx="11103990" cy="24274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4B46BD-14A7-48EC-BD4D-DB091DA3FD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006" y="3908511"/>
            <a:ext cx="11103989" cy="22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2601AF-E3A7-E1EF-5142-77BFA7D45076}"/>
              </a:ext>
            </a:extLst>
          </p:cNvPr>
          <p:cNvSpPr txBox="1"/>
          <p:nvPr/>
        </p:nvSpPr>
        <p:spPr>
          <a:xfrm>
            <a:off x="452803" y="778851"/>
            <a:ext cx="1148861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в целях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мониторинга уровня и качества подготовки обучающихся в соответствии с федеральными государственными образовательными стандартами и федеральными основными общеобразовательными программами.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проведения всероссийских проверочных работ, включая методическое обеспечение, осуществляет Федеральная служба по надзору в сфере образования и науки.</a:t>
            </a:r>
          </a:p>
        </p:txBody>
      </p:sp>
    </p:spTree>
    <p:extLst>
      <p:ext uri="{BB962C8B-B14F-4D97-AF65-F5344CB8AC3E}">
        <p14:creationId xmlns:p14="http://schemas.microsoft.com/office/powerpoint/2010/main" val="2277315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0B1ABA-CC72-4CCA-AA20-E151E257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756" y="1572126"/>
            <a:ext cx="5672487" cy="5133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474CC3-DBA6-4F59-A8E9-41428DE584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01" y="401053"/>
            <a:ext cx="10614798" cy="994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5DA6605-327E-407D-AA8A-9503FE36B7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634" y="2261935"/>
            <a:ext cx="10948732" cy="12994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1665F8-D624-4399-BE7D-E0FF44DFC5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987" y="4186985"/>
            <a:ext cx="11422026" cy="705856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6EB2B82-7E15-4737-8982-CC0B794AF660}"/>
              </a:ext>
            </a:extLst>
          </p:cNvPr>
          <p:cNvCxnSpPr/>
          <p:nvPr/>
        </p:nvCxnSpPr>
        <p:spPr>
          <a:xfrm>
            <a:off x="621634" y="4539916"/>
            <a:ext cx="89715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0755A4BF-4B09-48BD-A56E-5EAE80347EAB}"/>
              </a:ext>
            </a:extLst>
          </p:cNvPr>
          <p:cNvCxnSpPr/>
          <p:nvPr/>
        </p:nvCxnSpPr>
        <p:spPr>
          <a:xfrm>
            <a:off x="7555832" y="3160295"/>
            <a:ext cx="237423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6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4BB4BAF-DFD5-4D78-A3FE-D833D059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24" y="1636295"/>
            <a:ext cx="11539878" cy="44917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E0D323-126F-4755-88B1-3267DF066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01" y="401053"/>
            <a:ext cx="10614798" cy="99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40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DF4059-09F8-4C38-A35B-29D263D1E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189" y="367780"/>
            <a:ext cx="10523621" cy="61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8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9565" y="3029565"/>
            <a:ext cx="5375562" cy="79887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</a:rPr>
              <a:t>Спасибо за внимание!</a:t>
            </a:r>
          </a:p>
        </p:txBody>
      </p:sp>
      <p:pic>
        <p:nvPicPr>
          <p:cNvPr id="3" name="Picture 6" descr="Picture background">
            <a:extLst>
              <a:ext uri="{FF2B5EF4-FFF2-40B4-BE49-F238E27FC236}">
                <a16:creationId xmlns:a16="http://schemas.microsoft.com/office/drawing/2014/main" xmlns="" id="{555308B8-075E-4A88-8DF6-9C3D3859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" y="99934"/>
            <a:ext cx="4516058" cy="292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xmlns="" id="{5459EB69-5358-4B9B-ADDB-ABB8F51D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340" y="4066734"/>
            <a:ext cx="3989034" cy="229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xmlns="" id="{62BD85BA-CE13-46B1-8B24-9FB6080E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04" y="4216893"/>
            <a:ext cx="2787588" cy="26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8BC43C-B495-451C-817A-EA2A75328B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117" y="230672"/>
            <a:ext cx="4516057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95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9B3A86-A7C6-83FA-38B0-F4ECEBEC0C95}"/>
              </a:ext>
            </a:extLst>
          </p:cNvPr>
          <p:cNvSpPr txBox="1"/>
          <p:nvPr/>
        </p:nvSpPr>
        <p:spPr>
          <a:xfrm>
            <a:off x="357554" y="1359878"/>
            <a:ext cx="1196926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мероприятиям по оценке качества образования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предусмотренным постановлением Правительства РФ от 30.04.2024 № 556 «Об утверждении перечня мероприятий по оценке качества образования и Правил проведения мероприятий по оценке качества образования».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5C3F81-FFD4-84F2-4900-15D6C5F39E39}"/>
              </a:ext>
            </a:extLst>
          </p:cNvPr>
          <p:cNvSpPr txBox="1"/>
          <p:nvPr/>
        </p:nvSpPr>
        <p:spPr>
          <a:xfrm>
            <a:off x="2579077" y="38686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ВПР  </a:t>
            </a:r>
          </a:p>
        </p:txBody>
      </p:sp>
    </p:spTree>
    <p:extLst>
      <p:ext uri="{BB962C8B-B14F-4D97-AF65-F5344CB8AC3E}">
        <p14:creationId xmlns:p14="http://schemas.microsoft.com/office/powerpoint/2010/main" val="290315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0" y="115410"/>
            <a:ext cx="10933707" cy="674259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i="0" u="none" strike="noStrike" dirty="0">
                <a:solidFill>
                  <a:schemeClr val="tx1"/>
                </a:solidFill>
                <a:latin typeface="Calibri" panose="020F0502020204030204" pitchFamily="34" charset="0"/>
              </a:rPr>
              <a:t>ВПР – контрольная работа, которая позволяет оценить результативность обучения в соответствии с ФГОС </a:t>
            </a:r>
            <a:br>
              <a:rPr lang="ru-RU" sz="1800" b="1" i="0" u="none" strike="noStrike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</a:t>
            </a:r>
            <a:r>
              <a:rPr lang="ru-RU" sz="1800" b="1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  <a:t>Результаты ВПР (предметные и метапредметные результаты обучения) </a:t>
            </a:r>
            <a:br>
              <a:rPr lang="ru-RU" sz="1800" b="1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1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Входят в состав показателей:                                Используются для:</a:t>
            </a:r>
            <a:br>
              <a:rPr lang="ru-RU" sz="1800" b="1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ru-RU" sz="1800" b="1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- мотивирующего мониторинга                            </a:t>
            </a:r>
            <a:r>
              <a:rPr lang="ru-RU" sz="1800" b="1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расчета перечня ОО с признаками необъективности</a:t>
            </a:r>
            <a:r>
              <a:rPr lang="ru-RU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ru-RU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ru-RU" sz="1800" dirty="0">
                <a:solidFill>
                  <a:schemeClr val="tx2"/>
                </a:solidFill>
                <a:latin typeface="Calibri" panose="020F0502020204030204" pitchFamily="34" charset="0"/>
              </a:rPr>
              <a:t>- </a:t>
            </a:r>
            <a:r>
              <a:rPr lang="ru-RU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индекса качества общего образования             </a:t>
            </a:r>
            <a:r>
              <a:rPr lang="ru-RU" sz="1800" b="1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расчета перечня ОУ- школ группы риска</a:t>
            </a:r>
            <a:r>
              <a:rPr lang="ru-RU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ru-RU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- аккредитационного мониторинга</a:t>
            </a:r>
            <a:r>
              <a:rPr lang="ru-RU" sz="1800" b="1" i="0" u="none" strike="noStrike" baseline="0" dirty="0">
                <a:latin typeface="Calibri" panose="020F0502020204030204" pitchFamily="34" charset="0"/>
              </a:rPr>
              <a:t/>
            </a:r>
            <a:br>
              <a:rPr lang="ru-RU" sz="1800" b="1" i="0" u="none" strike="noStrike" baseline="0" dirty="0">
                <a:latin typeface="Calibri" panose="020F0502020204030204" pitchFamily="34" charset="0"/>
              </a:rPr>
            </a:br>
            <a:r>
              <a:rPr lang="ru-RU" sz="1800" b="1" i="0" u="none" strike="noStrike" baseline="0" dirty="0">
                <a:latin typeface="Calibri" panose="020F0502020204030204" pitchFamily="34" charset="0"/>
              </a:rPr>
              <a:t>                                  </a:t>
            </a:r>
            <a:br>
              <a:rPr lang="ru-RU" sz="1800" b="1" i="0" u="none" strike="noStrike" baseline="0" dirty="0">
                <a:latin typeface="Calibri" panose="020F0502020204030204" pitchFamily="34" charset="0"/>
              </a:rPr>
            </a:br>
            <a:r>
              <a:rPr lang="ru-RU" sz="1800" b="1" i="0" u="none" strike="noStrike" baseline="0" dirty="0">
                <a:latin typeface="Calibri" panose="020F0502020204030204" pitchFamily="34" charset="0"/>
              </a:rPr>
              <a:t>  </a:t>
            </a:r>
            <a:r>
              <a:rPr lang="ru-RU" sz="1800" b="1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  <a:t>Методические задачи </a:t>
            </a:r>
            <a:r>
              <a:rPr lang="ru-RU" sz="1800" b="0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  <a:t/>
            </a:r>
            <a:br>
              <a:rPr lang="ru-RU" sz="1800" b="0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</a:rPr>
              <a:t>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Оценка уровня знаний и навыков учащихся </a:t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</a:rPr>
              <a:t>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Развитие профессиональных компетенций педагогов </a:t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</a:rPr>
              <a:t>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Анализ и корректировка образовательного процесса </a:t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</a:rPr>
              <a:t>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Определение индивидуальных потребностей обучающихся </a:t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1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  <a:t>Управленческие задачи </a:t>
            </a:r>
            <a:r>
              <a:rPr lang="ru-RU" sz="1800" b="0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  <a:t/>
            </a:r>
            <a:br>
              <a:rPr lang="ru-RU" sz="1800" b="0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</a:rPr>
              <a:t>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Оценка эффективности образования </a:t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</a:rPr>
              <a:t>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Поддержка принятия управленческих решений </a:t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</a:rPr>
              <a:t>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Контроль качества образования </a:t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</a:rPr>
              <a:t>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Разработка образовательных программ и методик </a:t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</a:rPr>
              <a:t>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Определение школ, нуждающихся в дополнительной поддержке развития </a:t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1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  <a:t>Информационные задачи </a:t>
            </a:r>
            <a:r>
              <a:rPr lang="ru-RU" sz="1800" b="0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  <a:t/>
            </a:r>
            <a:br>
              <a:rPr lang="ru-RU" sz="1800" b="0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</a:rPr>
              <a:t>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Информирование участников образовательного процесса </a:t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</a:rPr>
              <a:t>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Анализ склонностей обучающегося </a:t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</a:rPr>
              <a:t>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Прогнозирование образовательной траектории обучающегося </a:t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latin typeface="Calibri" panose="020F0502020204030204" pitchFamily="34" charset="0"/>
              </a:rPr>
              <a:t/>
            </a:r>
            <a:br>
              <a:rPr lang="ru-RU" sz="1800" b="0" i="0" u="none" strike="noStrike" baseline="0" dirty="0">
                <a:latin typeface="Calibri" panose="020F0502020204030204" pitchFamily="34" charset="0"/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5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62BE9236-60C0-40C0-B2E0-AA8B593D40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886710"/>
              </p:ext>
            </p:extLst>
          </p:nvPr>
        </p:nvGraphicFramePr>
        <p:xfrm>
          <a:off x="568171" y="186431"/>
          <a:ext cx="9188388" cy="604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665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47CD68D0-E2C4-436B-BF27-CAE75FDEDE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997823"/>
              </p:ext>
            </p:extLst>
          </p:nvPr>
        </p:nvGraphicFramePr>
        <p:xfrm>
          <a:off x="692459" y="550415"/>
          <a:ext cx="8495930" cy="523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043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6B92CA9-91CF-4230-B4B6-BC372FD1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45122"/>
            <a:ext cx="9613865" cy="65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4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031EEBC-F2ED-4570-95DC-C606F3E24A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1" y="2029114"/>
            <a:ext cx="217170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89A2D-8BC3-48EB-A7A0-52A8360F4211}"/>
              </a:ext>
            </a:extLst>
          </p:cNvPr>
          <p:cNvSpPr txBox="1"/>
          <p:nvPr/>
        </p:nvSpPr>
        <p:spPr>
          <a:xfrm>
            <a:off x="2831523" y="544946"/>
            <a:ext cx="8898659" cy="5925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ЛИТЕРАТУРЫ  ПО ПРОВЕДЕНИЮ ОПЫТОВ ПО ОКРУЖАЮЩЕМУ МИРУ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Антифонова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Е. П. Реализация опытно-экспериментальной работы на уроках окружающего мира как одно из средств формирования познавательных УУД младших школьников / </a:t>
            </a:r>
            <a:r>
              <a:rPr lang="ru-RU" sz="1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Антифонова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 П. // Экономика и социум. – 2017.– № 4 (35).</a:t>
            </a:r>
            <a:endParaRPr lang="ru-RU" sz="20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Новиченко, Н. В. Организация исследовательской деятельности на уроках окружающего мира / Н. В. Новиченко //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Альтернант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- 2018: материалы VIII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науч.-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Интернет-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молодых исследователей, Гродно, май 2018 г.</a:t>
            </a:r>
            <a:endParaRPr lang="ru-RU" sz="20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Обуховская, А.С. Удивляемся, восхищаемся и познаём. Химико-экологические опыты для учеников начальной школы в урочное и внеурочное время. — Изд. 4-е, </a:t>
            </a:r>
            <a:r>
              <a:rPr lang="ru-RU" sz="1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1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— СПб. : </a:t>
            </a:r>
            <a:r>
              <a:rPr lang="ru-RU" sz="1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Крисмас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+, 2022.</a:t>
            </a:r>
            <a:endParaRPr lang="ru-RU" sz="20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Шарыпова Н.В., Малахова Е.В., </a:t>
            </a:r>
            <a:r>
              <a:rPr lang="ru-RU" sz="1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Атеева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А.С. ОПЫТЫ НА УРОКАХ ОКРУЖАЮЩЕГО МИРА ДЛЯ МЛАДШИХ ШКОЛЬНИКОВ // Материалы IX Международной студенческой научной конференции «Студенческий научный форум». 2017.</a:t>
            </a:r>
            <a:endParaRPr lang="ru-RU" sz="20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Селянгина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Н.Л.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Методические рекомендации по проведению лабораторных работ, опытов и демонстраций по учебному предмету «Окружающий мир» в соответствии с требованиями ФГОС НОО. 2019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7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A72EFC-478E-4BF8-92EB-ED1812116217}"/>
              </a:ext>
            </a:extLst>
          </p:cNvPr>
          <p:cNvSpPr txBox="1"/>
          <p:nvPr/>
        </p:nvSpPr>
        <p:spPr>
          <a:xfrm>
            <a:off x="195309" y="292963"/>
            <a:ext cx="1030697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hlinkClick r:id="rId2"/>
            <a:extLst>
              <a:ext uri="{FF2B5EF4-FFF2-40B4-BE49-F238E27FC236}">
                <a16:creationId xmlns:a16="http://schemas.microsoft.com/office/drawing/2014/main" xmlns="" id="{95F4BA11-9E54-4FD7-B82D-7F569F456A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2271" y="884497"/>
            <a:ext cx="2559729" cy="213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hlinkClick r:id="rId4"/>
            <a:extLst>
              <a:ext uri="{FF2B5EF4-FFF2-40B4-BE49-F238E27FC236}">
                <a16:creationId xmlns:a16="http://schemas.microsoft.com/office/drawing/2014/main" xmlns="" id="{8C482C75-5D59-40C5-A18D-E99055E210D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440" y="4892764"/>
            <a:ext cx="2848991" cy="194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hlinkClick r:id="rId6"/>
            <a:extLst>
              <a:ext uri="{FF2B5EF4-FFF2-40B4-BE49-F238E27FC236}">
                <a16:creationId xmlns:a16="http://schemas.microsoft.com/office/drawing/2014/main" xmlns="" id="{62357421-94CA-448B-A1A5-2106DDBDC95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5225" y="3158232"/>
            <a:ext cx="260633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8B3998C-E211-4F73-881A-F34AD5E2F0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" y="64655"/>
            <a:ext cx="4948364" cy="67933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C083E9D-44EC-4862-BE84-8A52BFB4DC9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6" y="1491449"/>
            <a:ext cx="4215513" cy="49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810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1823</TotalTime>
  <Words>583</Words>
  <Application>Microsoft Office PowerPoint</Application>
  <PresentationFormat>Широкоэкранный</PresentationFormat>
  <Paragraphs>58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Segoe Script</vt:lpstr>
      <vt:lpstr>Times New Roman</vt:lpstr>
      <vt:lpstr>Trebuchet MS</vt:lpstr>
      <vt:lpstr>Verdana</vt:lpstr>
      <vt:lpstr>Wingdings 3</vt:lpstr>
      <vt:lpstr>Аспект</vt:lpstr>
      <vt:lpstr>Опыт, проблемы,                               перспективы ВПР</vt:lpstr>
      <vt:lpstr>Презентация PowerPoint</vt:lpstr>
      <vt:lpstr>Презентация PowerPoint</vt:lpstr>
      <vt:lpstr>ВПР – контрольная работа, которая позволяет оценить результативность обучения в соответствии с ФГОС                                    Результаты ВПР (предметные и метапредметные результаты обучения)   Входят в состав показателей:                                Используются для:  - мотивирующего мониторинга                            расчета перечня ОО с признаками необъективности - индекса качества общего образования             расчета перечня ОУ- школ группы риска - аккредитационного мониторинга                                      Методические задачи  Оценка уровня знаний и навыков учащихся  Развитие профессиональных компетенций педагогов  Анализ и корректировка образовательного процесса  Определение индивидуальных потребностей обучающихся  Управленческие задачи  Оценка эффективности образования  Поддержка принятия управленческих решений  Контроль качества образования  Разработка образовательных программ и методик  Определение школ, нуждающихся в дополнительной поддержке развития  Информационные задачи  Информирование участников образовательного процесса  Анализ склонностей обучающегося  Прогнозирование образовательной траектории обучающегося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Всероссийские проверочные работы в начальной школе</dc:title>
  <dc:creator>Марина Бойкина</dc:creator>
  <cp:lastModifiedBy>Gubina G.M.</cp:lastModifiedBy>
  <cp:revision>107</cp:revision>
  <dcterms:created xsi:type="dcterms:W3CDTF">2024-09-17T19:06:05Z</dcterms:created>
  <dcterms:modified xsi:type="dcterms:W3CDTF">2025-12-11T08:15:42Z</dcterms:modified>
</cp:coreProperties>
</file>